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80" r:id="rId21"/>
    <p:sldId id="281" r:id="rId22"/>
    <p:sldId id="282" r:id="rId23"/>
    <p:sldId id="283" r:id="rId24"/>
    <p:sldId id="284" r:id="rId25"/>
    <p:sldId id="285" r:id="rId26"/>
    <p:sldId id="258" r:id="rId27"/>
    <p:sldId id="277" r:id="rId28"/>
    <p:sldId id="278" r:id="rId29"/>
    <p:sldId id="279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DC2-93E2-4250-B942-DB8AF54914B4}" type="datetimeFigureOut">
              <a:rPr lang="es-ES" smtClean="0"/>
              <a:t>04/02/2018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15B5-4A1F-4C6B-B2E1-03513337E6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164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DC2-93E2-4250-B942-DB8AF54914B4}" type="datetimeFigureOut">
              <a:rPr lang="es-ES" smtClean="0"/>
              <a:t>04/02/2018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15B5-4A1F-4C6B-B2E1-03513337E6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91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DC2-93E2-4250-B942-DB8AF54914B4}" type="datetimeFigureOut">
              <a:rPr lang="es-ES" smtClean="0"/>
              <a:t>04/02/2018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15B5-4A1F-4C6B-B2E1-03513337E6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27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DC2-93E2-4250-B942-DB8AF54914B4}" type="datetimeFigureOut">
              <a:rPr lang="es-ES" smtClean="0"/>
              <a:t>04/02/2018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15B5-4A1F-4C6B-B2E1-03513337E6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5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DC2-93E2-4250-B942-DB8AF54914B4}" type="datetimeFigureOut">
              <a:rPr lang="es-ES" smtClean="0"/>
              <a:t>04/02/2018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15B5-4A1F-4C6B-B2E1-03513337E6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751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DC2-93E2-4250-B942-DB8AF54914B4}" type="datetimeFigureOut">
              <a:rPr lang="es-ES" smtClean="0"/>
              <a:t>04/02/2018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15B5-4A1F-4C6B-B2E1-03513337E6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44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DC2-93E2-4250-B942-DB8AF54914B4}" type="datetimeFigureOut">
              <a:rPr lang="es-ES" smtClean="0"/>
              <a:t>04/02/2018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15B5-4A1F-4C6B-B2E1-03513337E6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39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DC2-93E2-4250-B942-DB8AF54914B4}" type="datetimeFigureOut">
              <a:rPr lang="es-ES" smtClean="0"/>
              <a:t>04/02/2018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15B5-4A1F-4C6B-B2E1-03513337E6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4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DC2-93E2-4250-B942-DB8AF54914B4}" type="datetimeFigureOut">
              <a:rPr lang="es-ES" smtClean="0"/>
              <a:t>04/02/2018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15B5-4A1F-4C6B-B2E1-03513337E6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16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DC2-93E2-4250-B942-DB8AF54914B4}" type="datetimeFigureOut">
              <a:rPr lang="es-ES" smtClean="0"/>
              <a:t>04/02/2018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15B5-4A1F-4C6B-B2E1-03513337E6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22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DC2-93E2-4250-B942-DB8AF54914B4}" type="datetimeFigureOut">
              <a:rPr lang="es-ES" smtClean="0"/>
              <a:t>04/02/2018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15B5-4A1F-4C6B-B2E1-03513337E6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0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DDC2-93E2-4250-B942-DB8AF54914B4}" type="datetimeFigureOut">
              <a:rPr lang="es-ES" smtClean="0"/>
              <a:t>04/02/2018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515B5-4A1F-4C6B-B2E1-03513337E6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185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05" y="1841681"/>
            <a:ext cx="11561673" cy="482092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LÓGICA PROPOSICIONAL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MG. LUIS HUMBERTO SALCEDO FUERTES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68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3" y="5061398"/>
            <a:ext cx="11986679" cy="171711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25" y="244699"/>
            <a:ext cx="11436203" cy="618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37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3" y="5061398"/>
            <a:ext cx="11986679" cy="17171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85" y="321971"/>
            <a:ext cx="11331273" cy="52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4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3" y="5061398"/>
            <a:ext cx="11986679" cy="171711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96" y="489397"/>
            <a:ext cx="11588851" cy="489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64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3" y="5061398"/>
            <a:ext cx="11986679" cy="17171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83" y="326648"/>
            <a:ext cx="11761584" cy="538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05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3" y="5061398"/>
            <a:ext cx="11986679" cy="171711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89" y="270457"/>
            <a:ext cx="11642266" cy="54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3" y="5061398"/>
            <a:ext cx="11986679" cy="17171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31" y="669700"/>
            <a:ext cx="11365782" cy="490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3" y="5061398"/>
            <a:ext cx="11986679" cy="1717118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CO" dirty="0" smtClean="0"/>
              <a:t>Ejemplo con 2 proposiciones simples</a:t>
            </a:r>
            <a:endParaRPr lang="es-ES" altLang="es-CO" dirty="0" smtClean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>
          <a:xfrm>
            <a:off x="1043189" y="1628775"/>
            <a:ext cx="10612191" cy="1728788"/>
          </a:xfrm>
        </p:spPr>
        <p:txBody>
          <a:bodyPr/>
          <a:lstStyle/>
          <a:p>
            <a:pPr eaLnBrk="1" hangingPunct="1"/>
            <a:r>
              <a:rPr lang="es-MX" altLang="es-CO" sz="2400" dirty="0"/>
              <a:t>Construyamos la tabla de verdad para la siguiente proposición </a:t>
            </a:r>
            <a:r>
              <a:rPr lang="es-MX" altLang="es-CO" sz="2400" dirty="0" smtClean="0"/>
              <a:t>:   </a:t>
            </a:r>
            <a:r>
              <a:rPr lang="es-VE" altLang="es-CO" sz="2400" dirty="0" smtClean="0">
                <a:cs typeface="Times New Roman" panose="02020603050405020304" pitchFamily="18" charset="0"/>
              </a:rPr>
              <a:t>(p </a:t>
            </a:r>
            <a:r>
              <a:rPr lang="es-VE" altLang="es-CO" sz="24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 </a:t>
            </a:r>
            <a:r>
              <a:rPr lang="es-VE" altLang="es-CO" sz="2400" dirty="0" smtClean="0">
                <a:cs typeface="Times New Roman" panose="02020603050405020304" pitchFamily="18" charset="0"/>
              </a:rPr>
              <a:t>q) </a:t>
            </a:r>
            <a:r>
              <a:rPr lang="es-VE" altLang="es-CO" sz="24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 </a:t>
            </a:r>
            <a:r>
              <a:rPr lang="es-VE" altLang="es-CO" sz="2400" dirty="0" smtClean="0">
                <a:cs typeface="Times New Roman" panose="02020603050405020304" pitchFamily="18" charset="0"/>
              </a:rPr>
              <a:t>(</a:t>
            </a:r>
            <a:r>
              <a:rPr lang="es-VE" altLang="es-CO" sz="2400" dirty="0">
                <a:cs typeface="Times New Roman" panose="02020603050405020304" pitchFamily="18" charset="0"/>
              </a:rPr>
              <a:t>p</a:t>
            </a:r>
            <a:r>
              <a:rPr lang="es-VE" altLang="es-CO" sz="2400" dirty="0">
                <a:cs typeface="Times New Roman" panose="02020603050405020304" pitchFamily="18" charset="0"/>
                <a:sym typeface="Wingdings 3" panose="05040102010807070707" pitchFamily="18" charset="2"/>
              </a:rPr>
              <a:t></a:t>
            </a:r>
            <a:r>
              <a:rPr lang="es-VE" altLang="es-CO" sz="2400" dirty="0">
                <a:cs typeface="Times New Roman" panose="02020603050405020304" pitchFamily="18" charset="0"/>
              </a:rPr>
              <a:t>~q)</a:t>
            </a:r>
            <a:r>
              <a:rPr lang="es-ES" altLang="es-CO" sz="2400" dirty="0"/>
              <a:t> </a:t>
            </a:r>
            <a:endParaRPr lang="es-MX" altLang="es-CO" sz="2400" dirty="0"/>
          </a:p>
          <a:p>
            <a:pPr eaLnBrk="1" hangingPunct="1"/>
            <a:r>
              <a:rPr lang="es-MX" altLang="es-CO" sz="2400" dirty="0"/>
              <a:t>4 filas de posibilidades</a:t>
            </a:r>
          </a:p>
        </p:txBody>
      </p:sp>
      <p:graphicFrame>
        <p:nvGraphicFramePr>
          <p:cNvPr id="2560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411323"/>
              </p:ext>
            </p:extLst>
          </p:nvPr>
        </p:nvGraphicFramePr>
        <p:xfrm>
          <a:off x="1447800" y="3065172"/>
          <a:ext cx="1828800" cy="259080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p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q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6024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744373"/>
              </p:ext>
            </p:extLst>
          </p:nvPr>
        </p:nvGraphicFramePr>
        <p:xfrm>
          <a:off x="4974465" y="3065172"/>
          <a:ext cx="2971800" cy="2590800"/>
        </p:xfrm>
        <a:graphic>
          <a:graphicData uri="http://schemas.openxmlformats.org/drawingml/2006/table">
            <a:tbl>
              <a:tblPr/>
              <a:tblGrid>
                <a:gridCol w="1485900"/>
                <a:gridCol w="1485900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V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  <a:cs typeface="Times New Roman" pitchFamily="18" charset="0"/>
                        </a:rPr>
                        <a:t>p </a:t>
                      </a:r>
                      <a:r>
                        <a:rPr kumimoji="0" lang="es-V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  <a:cs typeface="Times New Roman" pitchFamily="18" charset="0"/>
                          <a:sym typeface="Symbol" pitchFamily="18" charset="2"/>
                        </a:rPr>
                        <a:t> </a:t>
                      </a:r>
                      <a:r>
                        <a:rPr kumimoji="0" lang="es-V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  <a:cs typeface="Times New Roman" pitchFamily="18" charset="0"/>
                        </a:rPr>
                        <a:t>q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V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s-V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  <a:cs typeface="Times New Roman" pitchFamily="18" charset="0"/>
                          <a:sym typeface="Wingdings 3" pitchFamily="18" charset="2"/>
                        </a:rPr>
                        <a:t></a:t>
                      </a:r>
                      <a:r>
                        <a:rPr kumimoji="0" lang="es-V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  <a:cs typeface="Times New Roman" pitchFamily="18" charset="0"/>
                        </a:rPr>
                        <a:t>~q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6044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807072"/>
              </p:ext>
            </p:extLst>
          </p:nvPr>
        </p:nvGraphicFramePr>
        <p:xfrm>
          <a:off x="3636135" y="3065172"/>
          <a:ext cx="914400" cy="2590800"/>
        </p:xfrm>
        <a:graphic>
          <a:graphicData uri="http://schemas.openxmlformats.org/drawingml/2006/table">
            <a:tbl>
              <a:tblPr/>
              <a:tblGrid>
                <a:gridCol w="914400"/>
              </a:tblGrid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V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  <a:cs typeface="Times New Roman" pitchFamily="18" charset="0"/>
                        </a:rPr>
                        <a:t>~q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6058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90608"/>
              </p:ext>
            </p:extLst>
          </p:nvPr>
        </p:nvGraphicFramePr>
        <p:xfrm>
          <a:off x="8254285" y="3052293"/>
          <a:ext cx="1981200" cy="2590802"/>
        </p:xfrm>
        <a:graphic>
          <a:graphicData uri="http://schemas.openxmlformats.org/drawingml/2006/table">
            <a:tbl>
              <a:tblPr/>
              <a:tblGrid>
                <a:gridCol w="19812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V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s-V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  <a:cs typeface="Times New Roman" pitchFamily="18" charset="0"/>
                        </a:rPr>
                        <a:t>p </a:t>
                      </a:r>
                      <a:r>
                        <a:rPr kumimoji="0" lang="es-V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  <a:cs typeface="Times New Roman" pitchFamily="18" charset="0"/>
                          <a:sym typeface="Symbol" pitchFamily="18" charset="2"/>
                        </a:rPr>
                        <a:t> </a:t>
                      </a:r>
                      <a:r>
                        <a:rPr kumimoji="0" lang="es-V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s-V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s-V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  <a:cs typeface="Times New Roman" pitchFamily="18" charset="0"/>
                          <a:sym typeface="Symbol" pitchFamily="18" charset="2"/>
                        </a:rPr>
                        <a:t></a:t>
                      </a:r>
                      <a:r>
                        <a:rPr kumimoji="0" lang="es-V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  <a:cs typeface="Times New Roman" pitchFamily="18" charset="0"/>
                        </a:rPr>
                        <a:t>(p</a:t>
                      </a:r>
                      <a:r>
                        <a:rPr kumimoji="0" lang="es-V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  <a:cs typeface="Times New Roman" pitchFamily="18" charset="0"/>
                          <a:sym typeface="Wingdings 3" pitchFamily="18" charset="2"/>
                        </a:rPr>
                        <a:t></a:t>
                      </a:r>
                      <a:r>
                        <a:rPr kumimoji="0" lang="es-V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  <a:cs typeface="Times New Roman" pitchFamily="18" charset="0"/>
                        </a:rPr>
                        <a:t>~q)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 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90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3" y="5061398"/>
            <a:ext cx="11986679" cy="1717118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6837" y="113234"/>
            <a:ext cx="10515600" cy="1325563"/>
          </a:xfrm>
        </p:spPr>
        <p:txBody>
          <a:bodyPr/>
          <a:lstStyle/>
          <a:p>
            <a:pPr eaLnBrk="1" hangingPunct="1"/>
            <a:r>
              <a:rPr lang="es-MX" altLang="es-CO" dirty="0" smtClean="0"/>
              <a:t>Ejemplo con 3 proposiciones simples</a:t>
            </a:r>
            <a:endParaRPr lang="es-ES" altLang="es-CO" dirty="0" smtClean="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>
          <a:xfrm>
            <a:off x="1193288" y="2334360"/>
            <a:ext cx="4718116" cy="1168694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s-MX" altLang="es-CO" sz="3600" dirty="0" smtClean="0"/>
              <a:t>¿</a:t>
            </a:r>
            <a:r>
              <a:rPr lang="es-MX" altLang="es-CO" sz="3600" dirty="0" smtClean="0"/>
              <a:t>Cuántas posibilidades tendremos?</a:t>
            </a:r>
            <a:endParaRPr lang="es-MX" altLang="es-CO" sz="3600" dirty="0" smtClean="0">
              <a:solidFill>
                <a:srgbClr val="006666"/>
              </a:solidFill>
            </a:endParaRPr>
          </a:p>
        </p:txBody>
      </p:sp>
      <p:graphicFrame>
        <p:nvGraphicFramePr>
          <p:cNvPr id="25805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153485"/>
              </p:ext>
            </p:extLst>
          </p:nvPr>
        </p:nvGraphicFramePr>
        <p:xfrm>
          <a:off x="6746383" y="1455515"/>
          <a:ext cx="2743200" cy="4664079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</a:tblGrid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p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q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r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8094" name="WordArt 46"/>
          <p:cNvSpPr>
            <a:spLocks noChangeArrowheads="1" noChangeShapeType="1" noTextEdit="1"/>
          </p:cNvSpPr>
          <p:nvPr/>
        </p:nvSpPr>
        <p:spPr bwMode="auto">
          <a:xfrm>
            <a:off x="5181600" y="3886200"/>
            <a:ext cx="60960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0759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s-E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0028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 autoUpdateAnimBg="0"/>
      <p:bldP spid="2580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3" y="5061398"/>
            <a:ext cx="11986679" cy="1717118"/>
          </a:xfrm>
          <a:prstGeom prst="rect">
            <a:avLst/>
          </a:prstGeom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61344" y="146054"/>
            <a:ext cx="6348413" cy="1320800"/>
          </a:xfrm>
        </p:spPr>
        <p:txBody>
          <a:bodyPr/>
          <a:lstStyle/>
          <a:p>
            <a:pPr eaLnBrk="1" hangingPunct="1"/>
            <a:r>
              <a:rPr lang="es-ES" altLang="es-CO" dirty="0" smtClean="0"/>
              <a:t>Es decir:</a:t>
            </a:r>
            <a:endParaRPr lang="es-ES" altLang="es-CO" dirty="0" smtClean="0"/>
          </a:p>
        </p:txBody>
      </p:sp>
      <p:sp>
        <p:nvSpPr>
          <p:cNvPr id="260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05000" y="1371601"/>
            <a:ext cx="6927850" cy="4818063"/>
          </a:xfrm>
        </p:spPr>
        <p:txBody>
          <a:bodyPr/>
          <a:lstStyle/>
          <a:p>
            <a:pPr marL="0" indent="0"/>
            <a:r>
              <a:rPr lang="es-ES" altLang="es-CO" sz="2000" dirty="0"/>
              <a:t>Una tabla de verdad para proposiciones compuestas  que contienen:</a:t>
            </a:r>
          </a:p>
          <a:p>
            <a:pPr marL="0" indent="0"/>
            <a:r>
              <a:rPr lang="es-ES" altLang="es-CO" sz="2000" dirty="0"/>
              <a:t>1 proposición </a:t>
            </a:r>
            <a:r>
              <a:rPr lang="es-ES" altLang="es-CO" sz="2400" dirty="0"/>
              <a:t>simple</a:t>
            </a:r>
            <a:r>
              <a:rPr lang="es-ES" altLang="es-CO" sz="2000" dirty="0"/>
              <a:t>… tendrá 2 filas</a:t>
            </a:r>
          </a:p>
          <a:p>
            <a:pPr marL="0" indent="0"/>
            <a:r>
              <a:rPr lang="es-ES" altLang="es-CO" sz="2000" dirty="0"/>
              <a:t>2 proposiciones simples  </a:t>
            </a:r>
          </a:p>
          <a:p>
            <a:pPr marL="0" indent="0"/>
            <a:r>
              <a:rPr lang="es-ES" altLang="es-CO" sz="2000" dirty="0"/>
              <a:t>3 proposiciones simples</a:t>
            </a:r>
          </a:p>
          <a:p>
            <a:pPr marL="0" indent="0"/>
            <a:r>
              <a:rPr lang="es-ES" altLang="es-CO" sz="2000" dirty="0"/>
              <a:t>4 proposiciones simples</a:t>
            </a:r>
          </a:p>
          <a:p>
            <a:pPr marL="0" indent="0"/>
            <a:endParaRPr lang="es-ES" altLang="es-CO" sz="2000" dirty="0"/>
          </a:p>
          <a:p>
            <a:pPr marL="0" indent="0">
              <a:buNone/>
            </a:pPr>
            <a:r>
              <a:rPr lang="es-ES" altLang="es-CO" sz="2000" dirty="0"/>
              <a:t>……razonando inductivamente……..</a:t>
            </a:r>
          </a:p>
          <a:p>
            <a:pPr marL="0" indent="0"/>
            <a:endParaRPr lang="es-ES" altLang="es-CO" sz="2000" dirty="0"/>
          </a:p>
          <a:p>
            <a:pPr marL="0" indent="0"/>
            <a:r>
              <a:rPr lang="es-ES" altLang="es-CO" sz="2000" dirty="0"/>
              <a:t>n proposiciones simples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62540" y="2355854"/>
            <a:ext cx="4119563" cy="584201"/>
            <a:chOff x="3107" y="2326"/>
            <a:chExt cx="2595" cy="368"/>
          </a:xfrm>
        </p:grpSpPr>
        <p:sp>
          <p:nvSpPr>
            <p:cNvPr id="31758" name="Text Box 6"/>
            <p:cNvSpPr txBox="1">
              <a:spLocks noChangeArrowheads="1"/>
            </p:cNvSpPr>
            <p:nvPr/>
          </p:nvSpPr>
          <p:spPr bwMode="auto">
            <a:xfrm>
              <a:off x="4377" y="2326"/>
              <a:ext cx="132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CO" sz="3200">
                  <a:solidFill>
                    <a:schemeClr val="tx1"/>
                  </a:solidFill>
                  <a:latin typeface="Segoe Media Center" pitchFamily="34" charset="0"/>
                </a:rPr>
                <a:t>4 = </a:t>
              </a:r>
              <a:r>
                <a:rPr lang="es-ES" altLang="es-CO" sz="3200" b="1">
                  <a:solidFill>
                    <a:schemeClr val="tx1"/>
                  </a:solidFill>
                  <a:latin typeface="Segoe Media Center" pitchFamily="34" charset="0"/>
                </a:rPr>
                <a:t>2</a:t>
              </a:r>
              <a:r>
                <a:rPr lang="es-ES" altLang="es-CO" sz="3200" b="1" baseline="30000">
                  <a:solidFill>
                    <a:schemeClr val="tx1"/>
                  </a:solidFill>
                  <a:latin typeface="Segoe Media Center" pitchFamily="34" charset="0"/>
                </a:rPr>
                <a:t>2</a:t>
              </a:r>
              <a:r>
                <a:rPr lang="es-ES" altLang="es-CO" sz="3200">
                  <a:solidFill>
                    <a:schemeClr val="tx1"/>
                  </a:solidFill>
                  <a:latin typeface="Segoe Media Center" pitchFamily="34" charset="0"/>
                </a:rPr>
                <a:t> filas</a:t>
              </a:r>
            </a:p>
          </p:txBody>
        </p:sp>
        <p:sp>
          <p:nvSpPr>
            <p:cNvPr id="31759" name="Line 7"/>
            <p:cNvSpPr>
              <a:spLocks noChangeShapeType="1"/>
            </p:cNvSpPr>
            <p:nvPr/>
          </p:nvSpPr>
          <p:spPr bwMode="auto">
            <a:xfrm>
              <a:off x="3107" y="2523"/>
              <a:ext cx="9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062537" y="2762255"/>
            <a:ext cx="4162424" cy="584201"/>
            <a:chOff x="3107" y="2659"/>
            <a:chExt cx="2622" cy="368"/>
          </a:xfrm>
        </p:grpSpPr>
        <p:sp>
          <p:nvSpPr>
            <p:cNvPr id="31756" name="Line 9"/>
            <p:cNvSpPr>
              <a:spLocks noChangeShapeType="1"/>
            </p:cNvSpPr>
            <p:nvPr/>
          </p:nvSpPr>
          <p:spPr bwMode="auto">
            <a:xfrm>
              <a:off x="3107" y="2886"/>
              <a:ext cx="9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757" name="Text Box 10"/>
            <p:cNvSpPr txBox="1">
              <a:spLocks noChangeArrowheads="1"/>
            </p:cNvSpPr>
            <p:nvPr/>
          </p:nvSpPr>
          <p:spPr bwMode="auto">
            <a:xfrm>
              <a:off x="4332" y="2659"/>
              <a:ext cx="139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CO" sz="3200" dirty="0" smtClean="0">
                  <a:solidFill>
                    <a:schemeClr val="tx1"/>
                  </a:solidFill>
                  <a:latin typeface="Segoe Media Center" pitchFamily="34" charset="0"/>
                </a:rPr>
                <a:t> 8 </a:t>
              </a:r>
              <a:r>
                <a:rPr lang="es-ES" altLang="es-CO" sz="3200" dirty="0">
                  <a:solidFill>
                    <a:schemeClr val="tx1"/>
                  </a:solidFill>
                  <a:latin typeface="Segoe Media Center" pitchFamily="34" charset="0"/>
                </a:rPr>
                <a:t>= 2</a:t>
              </a:r>
              <a:r>
                <a:rPr lang="es-ES" altLang="es-CO" sz="3200" baseline="30000" dirty="0">
                  <a:solidFill>
                    <a:schemeClr val="tx1"/>
                  </a:solidFill>
                  <a:latin typeface="Segoe Media Center" pitchFamily="34" charset="0"/>
                </a:rPr>
                <a:t>3</a:t>
              </a:r>
              <a:r>
                <a:rPr lang="es-ES" altLang="es-CO" sz="3200" dirty="0">
                  <a:solidFill>
                    <a:schemeClr val="tx1"/>
                  </a:solidFill>
                  <a:latin typeface="Segoe Media Center" pitchFamily="34" charset="0"/>
                </a:rPr>
                <a:t> filas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084763" y="3219455"/>
            <a:ext cx="4159250" cy="584201"/>
            <a:chOff x="3107" y="3067"/>
            <a:chExt cx="2620" cy="368"/>
          </a:xfrm>
        </p:grpSpPr>
        <p:sp>
          <p:nvSpPr>
            <p:cNvPr id="31754" name="Line 12"/>
            <p:cNvSpPr>
              <a:spLocks noChangeShapeType="1"/>
            </p:cNvSpPr>
            <p:nvPr/>
          </p:nvSpPr>
          <p:spPr bwMode="auto">
            <a:xfrm>
              <a:off x="3107" y="3249"/>
              <a:ext cx="9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755" name="Text Box 13"/>
            <p:cNvSpPr txBox="1">
              <a:spLocks noChangeArrowheads="1"/>
            </p:cNvSpPr>
            <p:nvPr/>
          </p:nvSpPr>
          <p:spPr bwMode="auto">
            <a:xfrm>
              <a:off x="4362" y="3067"/>
              <a:ext cx="136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CO" sz="3200">
                  <a:solidFill>
                    <a:schemeClr val="tx1"/>
                  </a:solidFill>
                  <a:latin typeface="Segoe Media Center" pitchFamily="34" charset="0"/>
                </a:rPr>
                <a:t>16= 2</a:t>
              </a:r>
              <a:r>
                <a:rPr lang="es-ES" altLang="es-CO" sz="3200" baseline="30000">
                  <a:solidFill>
                    <a:schemeClr val="tx1"/>
                  </a:solidFill>
                  <a:latin typeface="Segoe Media Center" pitchFamily="34" charset="0"/>
                </a:rPr>
                <a:t>4</a:t>
              </a:r>
              <a:r>
                <a:rPr lang="es-ES" altLang="es-CO">
                  <a:solidFill>
                    <a:schemeClr val="tx1"/>
                  </a:solidFill>
                  <a:latin typeface="Segoe Media Center" pitchFamily="34" charset="0"/>
                </a:rPr>
                <a:t> </a:t>
              </a:r>
              <a:r>
                <a:rPr lang="es-ES" altLang="es-CO" sz="3200">
                  <a:solidFill>
                    <a:schemeClr val="tx1"/>
                  </a:solidFill>
                  <a:latin typeface="Segoe Media Center" pitchFamily="34" charset="0"/>
                </a:rPr>
                <a:t>filas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035551" y="4799009"/>
            <a:ext cx="3497263" cy="584199"/>
            <a:chOff x="3061" y="3657"/>
            <a:chExt cx="2203" cy="368"/>
          </a:xfrm>
        </p:grpSpPr>
        <p:sp>
          <p:nvSpPr>
            <p:cNvPr id="31752" name="Line 15"/>
            <p:cNvSpPr>
              <a:spLocks noChangeShapeType="1"/>
            </p:cNvSpPr>
            <p:nvPr/>
          </p:nvSpPr>
          <p:spPr bwMode="auto">
            <a:xfrm>
              <a:off x="3061" y="3838"/>
              <a:ext cx="9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753" name="Text Box 16"/>
            <p:cNvSpPr txBox="1">
              <a:spLocks noChangeArrowheads="1"/>
            </p:cNvSpPr>
            <p:nvPr/>
          </p:nvSpPr>
          <p:spPr bwMode="auto">
            <a:xfrm>
              <a:off x="4377" y="3657"/>
              <a:ext cx="88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CO" sz="3200">
                  <a:solidFill>
                    <a:schemeClr val="tx1"/>
                  </a:solidFill>
                  <a:latin typeface="Segoe Media Center" pitchFamily="34" charset="0"/>
                </a:rPr>
                <a:t>2</a:t>
              </a:r>
              <a:r>
                <a:rPr lang="es-ES" altLang="es-CO" sz="3200" baseline="30000">
                  <a:solidFill>
                    <a:schemeClr val="tx1"/>
                  </a:solidFill>
                  <a:latin typeface="Segoe Media Center" pitchFamily="34" charset="0"/>
                </a:rPr>
                <a:t>n</a:t>
              </a:r>
              <a:r>
                <a:rPr lang="es-ES" altLang="es-CO" sz="3200">
                  <a:solidFill>
                    <a:schemeClr val="tx1"/>
                  </a:solidFill>
                  <a:latin typeface="Segoe Media Center" pitchFamily="34" charset="0"/>
                </a:rPr>
                <a:t> filas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964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3" y="5061398"/>
            <a:ext cx="11986679" cy="1717118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CO" dirty="0" smtClean="0"/>
              <a:t>Ejemplo con 3 proposiciones simples</a:t>
            </a:r>
            <a:endParaRPr lang="es-ES" altLang="es-CO" dirty="0" smtClean="0"/>
          </a:p>
        </p:txBody>
      </p:sp>
      <p:graphicFrame>
        <p:nvGraphicFramePr>
          <p:cNvPr id="2590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434105"/>
              </p:ext>
            </p:extLst>
          </p:nvPr>
        </p:nvGraphicFramePr>
        <p:xfrm>
          <a:off x="1576388" y="2232025"/>
          <a:ext cx="2743200" cy="3582987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</a:tblGrid>
              <a:tr h="39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p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q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r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9117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67107"/>
              </p:ext>
            </p:extLst>
          </p:nvPr>
        </p:nvGraphicFramePr>
        <p:xfrm>
          <a:off x="4656137" y="2232025"/>
          <a:ext cx="2993914" cy="3582987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1165114"/>
              </a:tblGrid>
              <a:tr h="39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V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  <a:sym typeface="Symbol" pitchFamily="18" charset="2"/>
                        </a:rPr>
                        <a:t> r  </a:t>
                      </a:r>
                      <a:r>
                        <a:rPr kumimoji="0" lang="es-V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p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V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q </a:t>
                      </a:r>
                      <a:r>
                        <a:rPr kumimoji="0" lang="es-V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  <a:sym typeface="Symbol" pitchFamily="18" charset="2"/>
                        </a:rPr>
                        <a:t> </a:t>
                      </a:r>
                      <a:r>
                        <a:rPr kumimoji="0" lang="es-V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p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V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~(</a:t>
                      </a:r>
                      <a:r>
                        <a:rPr kumimoji="0" lang="es-V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q </a:t>
                      </a:r>
                      <a:r>
                        <a:rPr kumimoji="0" lang="es-V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  <a:sym typeface="Symbol" pitchFamily="18" charset="2"/>
                        </a:rPr>
                        <a:t> </a:t>
                      </a:r>
                      <a:r>
                        <a:rPr kumimoji="0" lang="es-V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p)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9159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646861"/>
              </p:ext>
            </p:extLst>
          </p:nvPr>
        </p:nvGraphicFramePr>
        <p:xfrm>
          <a:off x="7850546" y="2232025"/>
          <a:ext cx="2447925" cy="3565584"/>
        </p:xfrm>
        <a:graphic>
          <a:graphicData uri="http://schemas.openxmlformats.org/drawingml/2006/table">
            <a:tbl>
              <a:tblPr/>
              <a:tblGrid>
                <a:gridCol w="2447925"/>
              </a:tblGrid>
              <a:tr h="396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V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(r </a:t>
                      </a:r>
                      <a:r>
                        <a:rPr kumimoji="0" lang="es-V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  <a:sym typeface="Symbol" pitchFamily="18" charset="2"/>
                        </a:rPr>
                        <a:t> </a:t>
                      </a:r>
                      <a:r>
                        <a:rPr kumimoji="0" lang="es-V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p) </a:t>
                      </a:r>
                      <a:r>
                        <a:rPr kumimoji="0" lang="es-V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  <a:sym typeface="Symbol" pitchFamily="18" charset="2"/>
                        </a:rPr>
                        <a:t> </a:t>
                      </a:r>
                      <a:r>
                        <a:rPr kumimoji="0" lang="es-V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~( q </a:t>
                      </a:r>
                      <a:r>
                        <a:rPr kumimoji="0" lang="es-V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  <a:sym typeface="Symbol" pitchFamily="18" charset="2"/>
                        </a:rPr>
                        <a:t> </a:t>
                      </a:r>
                      <a:r>
                        <a:rPr kumimoji="0" lang="es-V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p</a:t>
                      </a:r>
                      <a:r>
                        <a:rPr kumimoji="0" lang="es-V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)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 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V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Media Center" pitchFamily="34" charset="0"/>
                        </a:rPr>
                        <a:t>F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Media Center" pitchFamily="34" charset="0"/>
                      </a:endParaRP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29" name="Text Box 109"/>
          <p:cNvSpPr txBox="1">
            <a:spLocks noChangeArrowheads="1"/>
          </p:cNvSpPr>
          <p:nvPr/>
        </p:nvSpPr>
        <p:spPr bwMode="auto">
          <a:xfrm>
            <a:off x="2763838" y="1865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O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830" name="Text Box 110"/>
          <p:cNvSpPr txBox="1">
            <a:spLocks noChangeArrowheads="1"/>
          </p:cNvSpPr>
          <p:nvPr/>
        </p:nvSpPr>
        <p:spPr bwMode="auto">
          <a:xfrm>
            <a:off x="2650970" y="1403648"/>
            <a:ext cx="6193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VE" altLang="es-C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Hacer la tabla de  certeza para: (</a:t>
            </a:r>
            <a:r>
              <a:rPr lang="es-VE" altLang="es-CO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s-VE" altLang="es-CO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s-VE" altLang="es-CO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VE" altLang="es-C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s-VE" altLang="es-C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 </a:t>
            </a:r>
            <a:r>
              <a:rPr lang="es-VE" altLang="es-C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~(</a:t>
            </a:r>
            <a:r>
              <a:rPr lang="es-VE" altLang="es-CO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</a:t>
            </a:r>
            <a:r>
              <a:rPr lang="es-VE" altLang="es-CO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s-VE" altLang="es-CO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VE" altLang="es-C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ES" altLang="es-CO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9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05" y="1841681"/>
            <a:ext cx="11561673" cy="48209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05" y="1055464"/>
            <a:ext cx="11519396" cy="243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42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517801" y="577746"/>
            <a:ext cx="9144000" cy="6590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 smtClean="0"/>
              <a:t>PARADOJA</a:t>
            </a:r>
            <a:endParaRPr lang="es-ES" sz="4000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79550" y="1207302"/>
            <a:ext cx="5254580" cy="31098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400" dirty="0"/>
              <a:t>Una paradoja se define como una expresión en </a:t>
            </a:r>
            <a:r>
              <a:rPr lang="es-ES" sz="2400" dirty="0" smtClean="0"/>
              <a:t>la cual </a:t>
            </a:r>
            <a:r>
              <a:rPr lang="es-ES" sz="2400" dirty="0"/>
              <a:t>hay una contradicción.</a:t>
            </a:r>
          </a:p>
          <a:p>
            <a:pPr algn="just"/>
            <a:r>
              <a:rPr lang="es-ES" sz="2400" dirty="0"/>
              <a:t>Así, un resultado </a:t>
            </a:r>
            <a:r>
              <a:rPr lang="es-ES" sz="2400" dirty="0" smtClean="0"/>
              <a:t>paradójico </a:t>
            </a:r>
            <a:r>
              <a:rPr lang="es-ES" sz="2400" dirty="0"/>
              <a:t>es una contradicción </a:t>
            </a:r>
            <a:r>
              <a:rPr lang="es-ES" sz="2400" dirty="0" smtClean="0"/>
              <a:t>a la </a:t>
            </a:r>
            <a:r>
              <a:rPr lang="es-ES" sz="2400" dirty="0"/>
              <a:t>que se llega después de razonamientos lógicos. </a:t>
            </a:r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Los primeros </a:t>
            </a:r>
            <a:r>
              <a:rPr lang="es-ES" sz="2400" dirty="0"/>
              <a:t>en hacer paradojas fueron los griegos.</a:t>
            </a:r>
            <a:endParaRPr lang="es-ES" sz="2400" dirty="0"/>
          </a:p>
        </p:txBody>
      </p:sp>
      <p:sp>
        <p:nvSpPr>
          <p:cNvPr id="2" name="Rectángulo 1"/>
          <p:cNvSpPr/>
          <p:nvPr/>
        </p:nvSpPr>
        <p:spPr>
          <a:xfrm>
            <a:off x="1297900" y="4623532"/>
            <a:ext cx="4006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0" i="0" u="none" strike="noStrike" baseline="0" dirty="0" smtClean="0">
                <a:latin typeface="MyriadPro-Light"/>
              </a:rPr>
              <a:t>“Todos los cretenses son mentirosos”</a:t>
            </a:r>
          </a:p>
          <a:p>
            <a:pPr algn="r"/>
            <a:r>
              <a:rPr lang="es-ES" dirty="0" smtClean="0"/>
              <a:t>Epiménides VI A.C.</a:t>
            </a:r>
            <a:endParaRPr lang="es-ES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411533" y="1393269"/>
            <a:ext cx="5254580" cy="36915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400" dirty="0"/>
              <a:t>Al suponer que los mentirosos siempre mienten </a:t>
            </a:r>
            <a:r>
              <a:rPr lang="es-ES" sz="2400" dirty="0" smtClean="0"/>
              <a:t>y los </a:t>
            </a:r>
            <a:r>
              <a:rPr lang="es-ES" sz="2400" dirty="0"/>
              <a:t>que no son mentirosos siempre dicen la </a:t>
            </a:r>
            <a:r>
              <a:rPr lang="es-ES" sz="2400" dirty="0" smtClean="0"/>
              <a:t>verdad entonces</a:t>
            </a:r>
            <a:r>
              <a:rPr lang="es-ES" sz="2400" dirty="0"/>
              <a:t>, la frase no puede ser verdadera, </a:t>
            </a:r>
            <a:r>
              <a:rPr lang="es-ES" sz="2400" dirty="0" smtClean="0"/>
              <a:t>porque Epiménides </a:t>
            </a:r>
            <a:r>
              <a:rPr lang="es-ES" sz="2400" dirty="0"/>
              <a:t>sería mentiroso lo cual implica la </a:t>
            </a:r>
            <a:r>
              <a:rPr lang="es-ES" sz="2400" dirty="0" smtClean="0"/>
              <a:t>falsedad de </a:t>
            </a:r>
            <a:r>
              <a:rPr lang="es-ES" sz="2400" dirty="0"/>
              <a:t>la frase, pero tampoco puede ser falsa ya </a:t>
            </a:r>
            <a:r>
              <a:rPr lang="es-ES" sz="2400" dirty="0" smtClean="0"/>
              <a:t>que Epiménides </a:t>
            </a:r>
            <a:r>
              <a:rPr lang="es-ES" sz="2400" dirty="0"/>
              <a:t>estaría diciendo la verdad. Este tipo </a:t>
            </a:r>
            <a:r>
              <a:rPr lang="es-ES" sz="2400" dirty="0" smtClean="0"/>
              <a:t>de enunciados </a:t>
            </a:r>
            <a:r>
              <a:rPr lang="es-ES" sz="2400" dirty="0"/>
              <a:t>no son verdaderos o falsos ya que se </a:t>
            </a:r>
            <a:r>
              <a:rPr lang="es-ES" sz="2400" dirty="0" smtClean="0"/>
              <a:t>contradicen de </a:t>
            </a:r>
            <a:r>
              <a:rPr lang="es-ES" sz="2400" dirty="0"/>
              <a:t>alguna forma.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22434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517801" y="577746"/>
            <a:ext cx="9144000" cy="6590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 smtClean="0"/>
              <a:t>PARADOJA</a:t>
            </a:r>
            <a:endParaRPr lang="es-ES" sz="4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142" y="1354707"/>
            <a:ext cx="6673162" cy="417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517801" y="577746"/>
            <a:ext cx="9144000" cy="6590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 smtClean="0"/>
              <a:t>PARADOJA</a:t>
            </a:r>
            <a:endParaRPr lang="es-ES" sz="4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238" y="1698559"/>
            <a:ext cx="6031069" cy="329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517801" y="577746"/>
            <a:ext cx="9144000" cy="6590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 smtClean="0"/>
              <a:t>PARADOJA</a:t>
            </a:r>
            <a:endParaRPr lang="es-ES" sz="4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256" y="1081043"/>
            <a:ext cx="5805089" cy="48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517801" y="577746"/>
            <a:ext cx="9144000" cy="6590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 smtClean="0"/>
              <a:t>PARADOJA</a:t>
            </a:r>
            <a:endParaRPr lang="es-ES" sz="4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901" y="1065896"/>
            <a:ext cx="5267459" cy="572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517801" y="577746"/>
            <a:ext cx="9144000" cy="6590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 smtClean="0"/>
              <a:t>PARADOJA</a:t>
            </a:r>
            <a:endParaRPr lang="es-ES" sz="4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452" y="1475039"/>
            <a:ext cx="7436630" cy="436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719137"/>
            <a:ext cx="661035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749621" y="1028509"/>
            <a:ext cx="9144000" cy="65903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/>
              <a:t>ACTIVIDAD PARA REALIZAR EN EQUIPOS DE TRES ESTUDIANTES </a:t>
            </a:r>
            <a:endParaRPr lang="es-ES" sz="4000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834130" y="1842088"/>
            <a:ext cx="5254580" cy="19314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/>
              <a:t>ROLES EQUIPO COOPERATIVO</a:t>
            </a:r>
          </a:p>
          <a:p>
            <a:endParaRPr lang="es-ES" sz="2400" dirty="0" smtClean="0"/>
          </a:p>
          <a:p>
            <a:pPr marL="742950" indent="-742950">
              <a:buAutoNum type="arabicPeriod"/>
            </a:pPr>
            <a:r>
              <a:rPr lang="es-ES" sz="2400" dirty="0" smtClean="0"/>
              <a:t>COORDINADOR_______________</a:t>
            </a:r>
          </a:p>
          <a:p>
            <a:pPr marL="742950" indent="-742950">
              <a:buAutoNum type="arabicPeriod"/>
            </a:pPr>
            <a:r>
              <a:rPr lang="es-ES" sz="2400" dirty="0" smtClean="0"/>
              <a:t>SECRETARIO__________________</a:t>
            </a:r>
          </a:p>
          <a:p>
            <a:pPr marL="742950" indent="-742950">
              <a:buAutoNum type="arabicPeriod"/>
            </a:pPr>
            <a:r>
              <a:rPr lang="es-ES" sz="2400" dirty="0" smtClean="0"/>
              <a:t>PORTAVOZ___________________</a:t>
            </a:r>
          </a:p>
          <a:p>
            <a:endParaRPr lang="es-ES" sz="2400" dirty="0"/>
          </a:p>
        </p:txBody>
      </p:sp>
      <p:pic>
        <p:nvPicPr>
          <p:cNvPr id="21506" name="Picture 2" descr="Resultado de imagen para min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74" y="1842088"/>
            <a:ext cx="5614160" cy="360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58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401892" y="2303517"/>
            <a:ext cx="9144000" cy="6590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 smtClean="0"/>
              <a:t>SOCIALIZACIÓN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18878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633711" y="287923"/>
            <a:ext cx="9144000" cy="6590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 smtClean="0"/>
              <a:t>AUTOEVALUACIÓN</a:t>
            </a:r>
            <a:endParaRPr lang="es-ES" sz="40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308608"/>
              </p:ext>
            </p:extLst>
          </p:nvPr>
        </p:nvGraphicFramePr>
        <p:xfrm>
          <a:off x="2126087" y="946957"/>
          <a:ext cx="7571705" cy="4744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7453"/>
                <a:gridCol w="892126"/>
                <a:gridCol w="892126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INDICADOR DE DESEMPEÑO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SI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NO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Identifica proposiciones simples y determina su valor de verdad.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Identifica proposiciones compuestas con sus conectivos lógicos.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Construye tablas de verdad para proposiciones compuestas.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Determina el valor de verdad de proposiciones cuantificadas.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Realiza las actividades propuestas en clase, con orden y con claridad.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Escucha atentamente las explicaciones dadas en clase.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Pide la palabra para participar en clase.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Escucha y respeta las ideas de los compañeros.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3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05" y="1841681"/>
            <a:ext cx="11561673" cy="48209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568" y="109554"/>
            <a:ext cx="7165345" cy="64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7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05" y="1841681"/>
            <a:ext cx="11561673" cy="482092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16" y="933131"/>
            <a:ext cx="11675715" cy="31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9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3" y="5061398"/>
            <a:ext cx="11986679" cy="17171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535" y="229365"/>
            <a:ext cx="7472423" cy="63615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68" y="482354"/>
            <a:ext cx="3858277" cy="58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74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3" y="5061398"/>
            <a:ext cx="11986679" cy="171711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07" y="680392"/>
            <a:ext cx="11204619" cy="421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9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3" y="5061398"/>
            <a:ext cx="11986679" cy="17171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53" y="206061"/>
            <a:ext cx="10961844" cy="61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9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3" y="5061398"/>
            <a:ext cx="11986679" cy="171711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14" y="605307"/>
            <a:ext cx="11289159" cy="593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83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3" y="5061398"/>
            <a:ext cx="11986679" cy="17171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49" y="437882"/>
            <a:ext cx="10958145" cy="527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504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504</Words>
  <Application>Microsoft Office PowerPoint</Application>
  <PresentationFormat>Panorámica</PresentationFormat>
  <Paragraphs>192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0" baseType="lpstr">
      <vt:lpstr>Arial</vt:lpstr>
      <vt:lpstr>Calibri</vt:lpstr>
      <vt:lpstr>Calibri Light</vt:lpstr>
      <vt:lpstr>Impact</vt:lpstr>
      <vt:lpstr>MyriadPro-Light</vt:lpstr>
      <vt:lpstr>Segoe Media Center</vt:lpstr>
      <vt:lpstr>Symbol</vt:lpstr>
      <vt:lpstr>Times New Roman</vt:lpstr>
      <vt:lpstr>Wingdings</vt:lpstr>
      <vt:lpstr>Wingdings 3</vt:lpstr>
      <vt:lpstr>Tema de Office</vt:lpstr>
      <vt:lpstr>LÓGICA PROPOSICIONAL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 con 2 proposiciones simples</vt:lpstr>
      <vt:lpstr>Ejemplo con 3 proposiciones simples</vt:lpstr>
      <vt:lpstr>Es decir:</vt:lpstr>
      <vt:lpstr>Ejemplo con 3 proposiciones simples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LÓGICA PROPOSICIONAL</dc:title>
  <dc:creator>LUIS H</dc:creator>
  <cp:lastModifiedBy>LUIS H</cp:lastModifiedBy>
  <cp:revision>13</cp:revision>
  <dcterms:created xsi:type="dcterms:W3CDTF">2018-02-04T19:57:51Z</dcterms:created>
  <dcterms:modified xsi:type="dcterms:W3CDTF">2018-02-04T21:00:03Z</dcterms:modified>
</cp:coreProperties>
</file>